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jxPMZTx59uMKwKWEZP7wLEm3XK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bold.fntdata"/><Relationship Id="rId6" Type="http://schemas.openxmlformats.org/officeDocument/2006/relationships/slide" Target="slides/slide2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37e9127fd3_0_0:notes"/>
          <p:cNvSpPr txBox="1"/>
          <p:nvPr/>
        </p:nvSpPr>
        <p:spPr>
          <a:xfrm>
            <a:off x="0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PERRY STUDENT ACTIVITIES ADVISORY COUNCIL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237e9127fd3_0_0:notes"/>
          <p:cNvSpPr txBox="1"/>
          <p:nvPr/>
        </p:nvSpPr>
        <p:spPr>
          <a:xfrm>
            <a:off x="3842095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07/16/96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237e9127fd3_0_0:notes"/>
          <p:cNvSpPr txBox="1"/>
          <p:nvPr/>
        </p:nvSpPr>
        <p:spPr>
          <a:xfrm>
            <a:off x="0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*tom.lipovac@perry.k12.ia.us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237e9127fd3_0_0:notes"/>
          <p:cNvSpPr txBox="1"/>
          <p:nvPr/>
        </p:nvSpPr>
        <p:spPr>
          <a:xfrm>
            <a:off x="3842095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##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37e9127fd3_0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g237e9127fd3_0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73f090501902be4e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0" name="Google Shape;210;g73f090501902be4e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737662193f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737662193f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3737662193f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737662193f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737662193f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737662193f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783a38529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783a38529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783a38529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37662193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737662193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737662193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737662193f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737662193f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737662193f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737662193f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737662193f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3737662193f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9d4a3cd3591fdeb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59d4a3cd3591fdeb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47718073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747718073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3747718073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37e9127fd3_0_21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Who are we bringing in to be part of the committee?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 are we looking for in candidates.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When will we hold interviews relative to the season and board meetings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Where will we hold interviews? How many spaces and will there be a teaching or coaching component to the interview?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will the interview process play out. Do we need to screen?</a:t>
            </a:r>
            <a:endParaRPr/>
          </a:p>
        </p:txBody>
      </p:sp>
      <p:sp>
        <p:nvSpPr>
          <p:cNvPr id="191" name="Google Shape;191;g237e9127fd3_0_21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a8faa656c_0_148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" name="Google Shape;197;g34a8faa656c_0_148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7477180737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7477180737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7477180737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17" name="Google Shape;1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"/>
          <p:cNvSpPr txBox="1"/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subTitle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1371600" y="4323845"/>
            <a:ext cx="640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8077200" y="14308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685777" y="4697360"/>
            <a:ext cx="10822034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/>
          <p:nvPr>
            <p:ph idx="2" type="pic"/>
          </p:nvPr>
        </p:nvSpPr>
        <p:spPr>
          <a:xfrm>
            <a:off x="681727" y="941439"/>
            <a:ext cx="10821840" cy="3478161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685800" y="5516715"/>
            <a:ext cx="10820400" cy="70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15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83" name="Google Shape;8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title"/>
          </p:nvPr>
        </p:nvSpPr>
        <p:spPr>
          <a:xfrm>
            <a:off x="685800" y="753532"/>
            <a:ext cx="10820400" cy="280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1024467" y="3649133"/>
            <a:ext cx="10130516" cy="999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" name="Google Shape;86;p16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6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90" name="Google Shape;9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>
            <p:ph type="title"/>
          </p:nvPr>
        </p:nvSpPr>
        <p:spPr>
          <a:xfrm>
            <a:off x="1024467" y="753533"/>
            <a:ext cx="10151533" cy="26044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1303865" y="3365556"/>
            <a:ext cx="9592736" cy="444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17"/>
          <p:cNvSpPr txBox="1"/>
          <p:nvPr>
            <p:ph idx="2" type="body"/>
          </p:nvPr>
        </p:nvSpPr>
        <p:spPr>
          <a:xfrm>
            <a:off x="1024467" y="3959862"/>
            <a:ext cx="10151533" cy="679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4" name="Google Shape;94;p17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17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100" name="Google Shape;100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>
            <p:ph type="title"/>
          </p:nvPr>
        </p:nvSpPr>
        <p:spPr>
          <a:xfrm>
            <a:off x="1024495" y="1124701"/>
            <a:ext cx="10146186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1024467" y="3648315"/>
            <a:ext cx="10144654" cy="999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3" name="Google Shape;103;p18"/>
          <p:cNvSpPr txBox="1"/>
          <p:nvPr>
            <p:ph idx="10" type="dt"/>
          </p:nvPr>
        </p:nvSpPr>
        <p:spPr>
          <a:xfrm>
            <a:off x="7814452" y="378883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1" type="ftr"/>
          </p:nvPr>
        </p:nvSpPr>
        <p:spPr>
          <a:xfrm>
            <a:off x="685800" y="378883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2895600" y="761999"/>
            <a:ext cx="8610599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685800" y="2202080"/>
            <a:ext cx="3456432" cy="6173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685799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19"/>
          <p:cNvSpPr txBox="1"/>
          <p:nvPr>
            <p:ph idx="3" type="body"/>
          </p:nvPr>
        </p:nvSpPr>
        <p:spPr>
          <a:xfrm>
            <a:off x="4368800" y="2201333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1" name="Google Shape;111;p19"/>
          <p:cNvSpPr txBox="1"/>
          <p:nvPr>
            <p:ph idx="4" type="body"/>
          </p:nvPr>
        </p:nvSpPr>
        <p:spPr>
          <a:xfrm>
            <a:off x="4366858" y="2904067"/>
            <a:ext cx="3456432" cy="331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2" name="Google Shape;112;p19"/>
          <p:cNvSpPr txBox="1"/>
          <p:nvPr>
            <p:ph idx="5" type="body"/>
          </p:nvPr>
        </p:nvSpPr>
        <p:spPr>
          <a:xfrm>
            <a:off x="8051800" y="2192866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" name="Google Shape;113;p19"/>
          <p:cNvSpPr txBox="1"/>
          <p:nvPr>
            <p:ph idx="6" type="body"/>
          </p:nvPr>
        </p:nvSpPr>
        <p:spPr>
          <a:xfrm>
            <a:off x="8051801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4" name="Google Shape;114;p19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9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2895600" y="762000"/>
            <a:ext cx="8610599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688618" y="4191000"/>
            <a:ext cx="3451582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20"/>
          <p:cNvSpPr/>
          <p:nvPr>
            <p:ph idx="2" type="pic"/>
          </p:nvPr>
        </p:nvSpPr>
        <p:spPr>
          <a:xfrm>
            <a:off x="688618" y="2362200"/>
            <a:ext cx="3451582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784"/>
              </a:srgbClr>
            </a:outerShdw>
          </a:effectLst>
        </p:spPr>
      </p:sp>
      <p:sp>
        <p:nvSpPr>
          <p:cNvPr id="121" name="Google Shape;121;p20"/>
          <p:cNvSpPr txBox="1"/>
          <p:nvPr>
            <p:ph idx="3" type="body"/>
          </p:nvPr>
        </p:nvSpPr>
        <p:spPr>
          <a:xfrm>
            <a:off x="688618" y="4873764"/>
            <a:ext cx="3451582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2" name="Google Shape;122;p20"/>
          <p:cNvSpPr txBox="1"/>
          <p:nvPr>
            <p:ph idx="4" type="body"/>
          </p:nvPr>
        </p:nvSpPr>
        <p:spPr>
          <a:xfrm>
            <a:off x="4374263" y="4191000"/>
            <a:ext cx="3448935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20"/>
          <p:cNvSpPr/>
          <p:nvPr>
            <p:ph idx="5" type="pic"/>
          </p:nvPr>
        </p:nvSpPr>
        <p:spPr>
          <a:xfrm>
            <a:off x="4374263" y="2362200"/>
            <a:ext cx="3448936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784"/>
              </a:srgbClr>
            </a:outerShdw>
          </a:effectLst>
        </p:spPr>
      </p:sp>
      <p:sp>
        <p:nvSpPr>
          <p:cNvPr id="124" name="Google Shape;124;p20"/>
          <p:cNvSpPr txBox="1"/>
          <p:nvPr>
            <p:ph idx="6" type="body"/>
          </p:nvPr>
        </p:nvSpPr>
        <p:spPr>
          <a:xfrm>
            <a:off x="4374264" y="4873763"/>
            <a:ext cx="344893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5" name="Google Shape;125;p20"/>
          <p:cNvSpPr txBox="1"/>
          <p:nvPr>
            <p:ph idx="7" type="body"/>
          </p:nvPr>
        </p:nvSpPr>
        <p:spPr>
          <a:xfrm>
            <a:off x="8049731" y="4191000"/>
            <a:ext cx="3456469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6" name="Google Shape;126;p20"/>
          <p:cNvSpPr/>
          <p:nvPr>
            <p:ph idx="8" type="pic"/>
          </p:nvPr>
        </p:nvSpPr>
        <p:spPr>
          <a:xfrm>
            <a:off x="8049855" y="2362200"/>
            <a:ext cx="3447878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784"/>
              </a:srgbClr>
            </a:outerShdw>
          </a:effectLst>
        </p:spPr>
      </p:sp>
      <p:sp>
        <p:nvSpPr>
          <p:cNvPr id="127" name="Google Shape;127;p20"/>
          <p:cNvSpPr txBox="1"/>
          <p:nvPr>
            <p:ph idx="9" type="body"/>
          </p:nvPr>
        </p:nvSpPr>
        <p:spPr>
          <a:xfrm>
            <a:off x="8049731" y="4873761"/>
            <a:ext cx="345244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8" name="Google Shape;128;p20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0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 rot="5400000">
            <a:off x="4083938" y="-1203579"/>
            <a:ext cx="4024125" cy="108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138" name="Google Shape;13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>
            <p:ph type="title"/>
          </p:nvPr>
        </p:nvSpPr>
        <p:spPr>
          <a:xfrm rot="5400000">
            <a:off x="8525934" y="1667933"/>
            <a:ext cx="390313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 rot="5400000">
            <a:off x="3175000" y="-1405467"/>
            <a:ext cx="3903133" cy="8204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0" type="dt"/>
          </p:nvPr>
        </p:nvSpPr>
        <p:spPr>
          <a:xfrm>
            <a:off x="7814452" y="379941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1" type="ftr"/>
          </p:nvPr>
        </p:nvSpPr>
        <p:spPr>
          <a:xfrm>
            <a:off x="685800" y="381000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30" name="Google Shape;30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8"/>
          <p:cNvSpPr txBox="1"/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1024467" y="3641725"/>
            <a:ext cx="104902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2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685800" y="381001"/>
            <a:ext cx="6991492" cy="3640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858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1722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2895600" y="762000"/>
            <a:ext cx="86106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914409" y="2183802"/>
            <a:ext cx="50799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0"/>
          <p:cNvSpPr txBox="1"/>
          <p:nvPr>
            <p:ph idx="2" type="body"/>
          </p:nvPr>
        </p:nvSpPr>
        <p:spPr>
          <a:xfrm>
            <a:off x="685800" y="3132666"/>
            <a:ext cx="5311775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3" type="body"/>
          </p:nvPr>
        </p:nvSpPr>
        <p:spPr>
          <a:xfrm>
            <a:off x="6400800" y="2183802"/>
            <a:ext cx="5105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0"/>
          <p:cNvSpPr txBox="1"/>
          <p:nvPr>
            <p:ph idx="4" type="body"/>
          </p:nvPr>
        </p:nvSpPr>
        <p:spPr>
          <a:xfrm>
            <a:off x="6172200" y="3132666"/>
            <a:ext cx="5334000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685800" y="1524000"/>
            <a:ext cx="411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4995582" y="746759"/>
            <a:ext cx="6510618" cy="547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685800" y="3124199"/>
            <a:ext cx="411480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685800" y="1524000"/>
            <a:ext cx="687324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/>
          <p:nvPr>
            <p:ph idx="2" type="pic"/>
          </p:nvPr>
        </p:nvSpPr>
        <p:spPr>
          <a:xfrm>
            <a:off x="7861238" y="751241"/>
            <a:ext cx="3644962" cy="5467443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685800" y="3124199"/>
            <a:ext cx="687324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4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TOP.png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14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0" i="0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Dc6EqcVO5MCT59vJJZ36NgGwxtK_Rz9hJWYBtolmUZ4/edit?tab=t.0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ocs.google.com/spreadsheets/d/1Y3TaNm0CuRrnplGedHcT4jvCXTR_-oUpMGC7nvdSaQ8/edit?gid=0#gid=0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brent.buttjer@gmail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cs.google.com/spreadsheets/d/1M7Nz2SHvwPYoltanMswlf5ORXoJFRQs0/edit?gid=469894714#gid=469894714" TargetMode="External"/><Relationship Id="rId4" Type="http://schemas.openxmlformats.org/officeDocument/2006/relationships/hyperlink" Target="https://docs.google.com/spreadsheets/d/1E-mSNRxYgWPDhyB4tfUqeiFoeYKp3duW/edit?gid=1311910023#gid=1311910023" TargetMode="External"/><Relationship Id="rId5" Type="http://schemas.openxmlformats.org/officeDocument/2006/relationships/hyperlink" Target="https://docs.google.com/document/d/1fQur2YUgIcziL_NUdI0koqtyA_VYg0ow/edit" TargetMode="External"/><Relationship Id="rId6" Type="http://schemas.openxmlformats.org/officeDocument/2006/relationships/hyperlink" Target="https://docs.google.com/document/d/1IJ6Z8ttPL_8wR3nSoUWPkLn4BTZOU9O-/edit#heading=h.gjdgxs" TargetMode="External"/><Relationship Id="rId7" Type="http://schemas.openxmlformats.org/officeDocument/2006/relationships/hyperlink" Target="https://docs.google.com/document/d/1_A91GTljH5WtNWpInk25gjV13sB--4p_/edi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x.com/dcgactivities/status/1603442293377318912?s=51&amp;t=BEsS6-khldYF7aBBHVmCEA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37e9127fd3_0_0"/>
          <p:cNvSpPr txBox="1"/>
          <p:nvPr>
            <p:ph idx="1" type="body"/>
          </p:nvPr>
        </p:nvSpPr>
        <p:spPr>
          <a:xfrm>
            <a:off x="685800" y="3456577"/>
            <a:ext cx="10820400" cy="3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4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HIRING AND ONBOARDING NEW COACHES AND DIRECTORS</a:t>
            </a:r>
            <a:endParaRPr b="1" sz="4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4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New AD Workshop I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BRENT BUTTJER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brent.buttjer@gmail.com</a:t>
            </a:r>
            <a:endParaRPr b="1" sz="17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IHSADA PAST PRESIDENT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300"/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i="0" sz="180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153" name="Google Shape;153;g237e9127fd3_0_0"/>
          <p:cNvSpPr txBox="1"/>
          <p:nvPr/>
        </p:nvSpPr>
        <p:spPr>
          <a:xfrm>
            <a:off x="12740216" y="92075"/>
            <a:ext cx="4978500" cy="6613500"/>
          </a:xfrm>
          <a:prstGeom prst="rect">
            <a:avLst/>
          </a:prstGeom>
          <a:solidFill>
            <a:srgbClr val="FFFFFF"/>
          </a:solidFill>
          <a:ln cap="sq" cmpd="sng" w="12700">
            <a:solidFill>
              <a:srgbClr val="B2B2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550" lIns="136525" spcFirstLastPara="1" rIns="136525" wrap="square" tIns="182550">
            <a:noAutofit/>
          </a:bodyPr>
          <a:lstStyle/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insert your company logo on this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the Insert Menu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 “Picture”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Locate your logo file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resize the logo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anywhere inside the logo. The boxes that appear outside the logo are known as “resize handles.”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to resize the object.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hold down the shift key before using the resize handles, you will maintain the proportions of the object you wish to resize.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37e9127fd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2175" y="1630788"/>
            <a:ext cx="2076075" cy="14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237e9127fd3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2647" y="1746000"/>
            <a:ext cx="1661963" cy="136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237e9127fd3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70663" y="1746000"/>
            <a:ext cx="1361100" cy="13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3f090501902be4e_0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213" name="Google Shape;213;g73f090501902be4e_0"/>
          <p:cNvSpPr txBox="1"/>
          <p:nvPr>
            <p:ph idx="1" type="body"/>
          </p:nvPr>
        </p:nvSpPr>
        <p:spPr>
          <a:xfrm>
            <a:off x="531475" y="1501925"/>
            <a:ext cx="10566300" cy="59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ONBOARDING PROCESS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Step 1 - Announce the hire </a:t>
            </a: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publicly</a:t>
            </a: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“Pending board approval” and set           up a meet and greet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Step 2 - Set up your first meeting with the new coach or director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Make them feel part of the team (Swag, Introductions, Keys,   ID’s ect.)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Business Office and Human Resources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Online Tools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Activity Department Policy and Procedure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District and State Guidance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Prepare for the season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		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737662193f_0_18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737662193f_0_18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0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DCG Onboarding Document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737662193f_0_24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737662193f_0_24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0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DCG Launchpad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We developed this two years ago simply due to the fact that I was getting frustrated trying to locate documents and links that I knew I had but couldn’t remember where they were located.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I used this daily for the last two years!!!!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Efficiency</a:t>
            </a: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PRO TIP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83a38529d_0_0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3783a38529d_0_0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QUESTIONS?</a:t>
            </a:r>
            <a:endParaRPr b="1"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BRENT BUTTJER</a:t>
            </a:r>
            <a:endParaRPr sz="39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9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brent.buttjer@gmail.com</a:t>
            </a:r>
            <a:endParaRPr sz="3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515-249-5884</a:t>
            </a:r>
            <a:endParaRPr sz="39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737662193f_0_0"/>
          <p:cNvSpPr txBox="1"/>
          <p:nvPr>
            <p:ph type="ctrTitle"/>
          </p:nvPr>
        </p:nvSpPr>
        <p:spPr>
          <a:xfrm>
            <a:off x="1371600" y="948576"/>
            <a:ext cx="9448800" cy="3903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WHY?</a:t>
            </a:r>
            <a:endParaRPr b="1" sz="6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Hiring the right Coach or Director is one of the most important responsibilities we have.  Supporting them is a close second to their overall success and the success of your Activities Program.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737662193f_0_6"/>
          <p:cNvSpPr txBox="1"/>
          <p:nvPr>
            <p:ph type="ctrTitle"/>
          </p:nvPr>
        </p:nvSpPr>
        <p:spPr>
          <a:xfrm>
            <a:off x="1371600" y="1803403"/>
            <a:ext cx="9448800" cy="868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DISCUSSION POINTS</a:t>
            </a:r>
            <a:endParaRPr b="1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Google Shape;169;g3737662193f_0_6"/>
          <p:cNvSpPr txBox="1"/>
          <p:nvPr>
            <p:ph idx="1" type="subTitle"/>
          </p:nvPr>
        </p:nvSpPr>
        <p:spPr>
          <a:xfrm>
            <a:off x="1371600" y="2671601"/>
            <a:ext cx="9448800" cy="342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Search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Interview Process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Offer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Onboarding Process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737662193f_0_12"/>
          <p:cNvSpPr txBox="1"/>
          <p:nvPr>
            <p:ph type="ctrTitle"/>
          </p:nvPr>
        </p:nvSpPr>
        <p:spPr>
          <a:xfrm>
            <a:off x="1371600" y="1275096"/>
            <a:ext cx="9448800" cy="3246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BENEFIT</a:t>
            </a:r>
            <a:endParaRPr b="1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There is a great benefit to having a hiring and onboarding process.  Our goal is to reduce risk, ensure uniformity, establish clear expectations which ultimately minimizes stress and anxiety.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9d4a3cd3591fdeb_0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181" name="Google Shape;181;g59d4a3cd3591fdeb_0"/>
          <p:cNvSpPr txBox="1"/>
          <p:nvPr>
            <p:ph idx="1" type="body"/>
          </p:nvPr>
        </p:nvSpPr>
        <p:spPr>
          <a:xfrm>
            <a:off x="531475" y="1501925"/>
            <a:ext cx="10566300" cy="71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SEARCH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Don’t be lazy!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Think about what your needs are and </a:t>
            </a: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stay</a:t>
            </a: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true to them.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What is the current reality of the program relative to the candidate pool?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Cast a net.  Utilize social media.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Network with other AD’s and Head Coaches in the area.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Work with building administrators in your district to identify potential teaching openings.  Stay in contact.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477180737_0_0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7477180737_0_0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Throw together a program content slide with your opening.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Offer to speak at a coaching authorization class at the very least send your needs to the instructor.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Look closely at internal candidates, be honest with them.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Check the BoEE for Coaching Authorization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Go through the district staff directory carefully.  Ask them to help you out for a year.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37e9127fd3_0_21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194" name="Google Shape;194;g237e9127fd3_0_21"/>
          <p:cNvSpPr txBox="1"/>
          <p:nvPr>
            <p:ph idx="1" type="body"/>
          </p:nvPr>
        </p:nvSpPr>
        <p:spPr>
          <a:xfrm>
            <a:off x="312875" y="1501925"/>
            <a:ext cx="10785000" cy="51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INTERVIEW PROCESS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Verdana"/>
              <a:buAutoNum type="arabicPeriod"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Who, What, When, Where, How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30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Interview Spreadsheet (2 groups)</a:t>
            </a:r>
            <a:endParaRPr b="1" sz="23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30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Interview Spreadsheet (4 groups)</a:t>
            </a:r>
            <a:endParaRPr b="1" sz="23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Verdana"/>
              <a:buAutoNum type="arabicPeriod"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Prepare your questions for each group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latin typeface="Verdana"/>
                <a:ea typeface="Verdana"/>
                <a:cs typeface="Verdana"/>
                <a:sym typeface="Verdana"/>
                <a:hlinkClick r:id="rId5"/>
              </a:rPr>
              <a:t>Questions for Student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2500"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latin typeface="Verdana"/>
                <a:ea typeface="Verdana"/>
                <a:cs typeface="Verdana"/>
                <a:sym typeface="Verdana"/>
                <a:hlinkClick r:id="rId6"/>
              </a:rPr>
              <a:t>Questions for Parent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2500"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latin typeface="Verdana"/>
                <a:ea typeface="Verdana"/>
                <a:cs typeface="Verdana"/>
                <a:sym typeface="Verdana"/>
                <a:hlinkClick r:id="rId7"/>
              </a:rPr>
              <a:t>Questions for Admin and Coaches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3.	Background Checks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20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4a8faa656c_0_148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200" name="Google Shape;200;g34a8faa656c_0_148"/>
          <p:cNvSpPr txBox="1"/>
          <p:nvPr>
            <p:ph idx="1" type="body"/>
          </p:nvPr>
        </p:nvSpPr>
        <p:spPr>
          <a:xfrm>
            <a:off x="346375" y="1501925"/>
            <a:ext cx="11665800" cy="6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OFFER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Let each candidate know the timeline and that they will receive a phone call from you either way.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Secure the offer before you call the other candidates.  If you like other candidates offer other assistant positions or volunteer positions to get them in to the system.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 u="sng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Head Coach Offer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marR="723900" rtl="0" algn="l">
              <a:lnSpc>
                <a:spcPct val="100000"/>
              </a:lnSpc>
              <a:spcBef>
                <a:spcPts val="889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3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20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7477180737_0_6"/>
          <p:cNvSpPr txBox="1"/>
          <p:nvPr>
            <p:ph type="title"/>
          </p:nvPr>
        </p:nvSpPr>
        <p:spPr>
          <a:xfrm>
            <a:off x="1790700" y="1305576"/>
            <a:ext cx="8610600" cy="174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Common Challenges in Coaching Searches</a:t>
            </a:r>
            <a:endParaRPr b="1"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7" name="Google Shape;207;g37477180737_0_6"/>
          <p:cNvSpPr txBox="1"/>
          <p:nvPr>
            <p:ph idx="1" type="body"/>
          </p:nvPr>
        </p:nvSpPr>
        <p:spPr>
          <a:xfrm>
            <a:off x="685800" y="3050685"/>
            <a:ext cx="10820400" cy="40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Balancing experience and potential—deciding between established coaches and emerging talent.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Navigating internal politics or diverging stakeholder priorities.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Managing expectations of fans, players, and sponsors.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Attracting top candidates in competitive markets or less desirable locations.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Ensuring diversity, equity, and inclusion in the candidate pool and throughout the process.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Handling media scrutiny, especially for high-profile roles.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apor Trail">
  <a:themeElements>
    <a:clrScheme name="Vapor Trail">
      <a:dk1>
        <a:srgbClr val="000000"/>
      </a:dk1>
      <a:lt1>
        <a:srgbClr val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2022-09-15T14:43:18Z</dcterms:created>
  <dc:creator>Chris Cuellar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0x0101008EB486B9E0BCE144905A691781C84248</vt:lpwstr>
  </property>
</Properties>
</file>